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teema, eesmärk ja 90-minutiline maht.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tunni etapid ja ajajaotus.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tunni eesmärk ja õpiväljundid.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kasutaja sõnastus selles vestluses – müüt ja selle kummutav lause.
Seos: &lt;File&gt;Tunnikava_Anneliis_Rohtsalu_korrastatud.docx&lt;/File&gt; – kaalutletud otsustamine, lapse huvi ja professionaalne roll.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kasutaja sõnastus selles vestluses – aruteluküsimus õppijatele.
Seos: &lt;File&gt;Tunnikava_Anneliis_Rohtsalu_korrastatud.docx&lt;/File&gt; – suhtluspõhine arutelu ja õppija kogemusest lähtumine.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I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II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&lt;File&gt;JULGEN_olla_KINDEL_Vinni_vald_v2.pptx&lt;/File&gt; – Barrettiga seotud enesehoiu ja aju ennustuste teema.
Allikas: &lt;File&gt;Tunnikava_Anneliis_Rohtsalu_korrastatud.docx&lt;/File&gt; – eneseregulatsiooni õpiväljund.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III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&lt;File&gt;Tooleht_Too_enne_tood_v2.docx&lt;/File&gt; – töölehe neli sammu ja täitmise loogika.
Allikas: &lt;File&gt;Tunnikava_Anneliis_Rohtsalu_korrastatud.docx&lt;/File&gt; – IV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IV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&lt;File&gt;JULGEN_olla_KINDEL_Vinni_vald_v2.pptx&lt;/File&gt; – Savickase autorluse teema.
Allikas: &lt;File&gt;Tunnikava_Anneliis_Rohtsalu_korrastatud.docx&lt;/File&gt; – autorluse hoidmine surve all.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&lt;File&gt;Tooleht_Autorlus_ja_kaalutletus_v2.docx&lt;/File&gt; – töölehe neli küsimust ja argumenteeritud kaalutletus.
Allikas: &lt;File&gt;Tunnikava_Anneliis_Rohtsalu_korrastatud.docx&lt;/File&gt; – IV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&lt;File&gt;Tooleht_Autorlus_ja_kaalutletus_v2.docx&lt;/File&gt; – argumenteeritud kaalutletuse mõiste.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&lt;File&gt;Tooleht_Too_enne_tood_v2.docx&lt;/File&gt; – ankur pinge all.
Allikas: &lt;File&gt;Tunnikava_Anneliis_Rohtsalu_korrastatud.docx&lt;/File&gt; – eneseregulatsiooni õpiväljund.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&lt;File&gt;Tunnikava_Anneliis_Rohtsalu_korrastatud.docx&lt;/File&gt; – V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Allikas: &lt;File&gt;JULGEN_olla_KINDEL_Vinni_vald_v2.pptx&lt;/File&gt; – lõpetuse mõte ja tagasisidevormi palve.
Allikas: &lt;File&gt;Tunnikava_Anneliis_Rohtsalu_korrastatud.docx&lt;/File&gt; – tagasiside ja lõpurefleksiooni etapp.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D"/>
          </a:solidFill>
          <a:ln w="12700">
            <a:solidFill>
              <a:srgbClr val="F7F3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6446520"/>
            <a:ext cx="11338560" cy="0"/>
          </a:xfrm>
          <a:prstGeom prst="line">
            <a:avLst/>
          </a:prstGeom>
          <a:noFill/>
          <a:ln w="12700">
            <a:solidFill>
              <a:srgbClr val="B76E49">
                <a:alpha val="5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510528"/>
            <a:ext cx="3017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JULGEN olla KINDEL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60120" y="192024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AMETIALANE ENESEKINDLUS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960120" y="2606040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FB79D"/>
                </a:solidFill>
              </a:rPr>
              <a:t>ehk JULGEN olla KINDEL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828800" y="3337560"/>
            <a:ext cx="8549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90-minutiline töötuba: emotsionaalsest mürast väärtuspõhise tegutsemiseni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828800" y="3977640"/>
            <a:ext cx="8549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9DED2"/>
                </a:solidFill>
              </a:rPr>
              <a:t>Anneliis Rohtsalu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Tänane fookus ja teekond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90 minutit: kogemus → seosed → praktika → refleksioon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58368" y="1645920"/>
            <a:ext cx="2148840" cy="2971800"/>
          </a:xfrm>
          <a:prstGeom prst="roundRect">
            <a:avLst>
              <a:gd name="adj" fmla="val 3404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" y="1810512"/>
            <a:ext cx="1746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Häälestumine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59536" y="2212848"/>
            <a:ext cx="1746504" cy="22585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10 min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kust me tuleme?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896112" y="4315968"/>
            <a:ext cx="1645920" cy="365760"/>
          </a:xfrm>
          <a:prstGeom prst="roundRect">
            <a:avLst>
              <a:gd name="adj" fmla="val 20000"/>
            </a:avLst>
          </a:prstGeom>
          <a:solidFill>
            <a:srgbClr val="B76E49"/>
          </a:solidFill>
          <a:ln w="12700">
            <a:solidFill>
              <a:srgbClr val="B76E4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87552" y="4398264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10 min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2962656" y="1645920"/>
            <a:ext cx="2148840" cy="2971800"/>
          </a:xfrm>
          <a:prstGeom prst="roundRect">
            <a:avLst>
              <a:gd name="adj" fmla="val 3404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63824" y="1810512"/>
            <a:ext cx="1746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Raamistik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163824" y="2212848"/>
            <a:ext cx="1746504" cy="22585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20 min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ametialane kindlus?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3200400" y="4315968"/>
            <a:ext cx="1645920" cy="365760"/>
          </a:xfrm>
          <a:prstGeom prst="roundRect">
            <a:avLst>
              <a:gd name="adj" fmla="val 20000"/>
            </a:avLst>
          </a:prstGeom>
          <a:solidFill>
            <a:srgbClr val="B76E49"/>
          </a:solidFill>
          <a:ln w="12700">
            <a:solidFill>
              <a:srgbClr val="B76E4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4398264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20 min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266944" y="1645920"/>
            <a:ext cx="2148840" cy="2971800"/>
          </a:xfrm>
          <a:prstGeom prst="roundRect">
            <a:avLst>
              <a:gd name="adj" fmla="val 3404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68112" y="1810512"/>
            <a:ext cx="1746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Väärtused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68112" y="2212848"/>
            <a:ext cx="1746504" cy="22585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15 min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mind juhib?</a:t>
            </a:r>
            <a:endParaRPr lang="en-US" sz="1070" dirty="0"/>
          </a:p>
        </p:txBody>
      </p:sp>
      <p:sp>
        <p:nvSpPr>
          <p:cNvPr id="17" name="Shape 15"/>
          <p:cNvSpPr/>
          <p:nvPr/>
        </p:nvSpPr>
        <p:spPr>
          <a:xfrm>
            <a:off x="5504688" y="4315968"/>
            <a:ext cx="1645920" cy="365760"/>
          </a:xfrm>
          <a:prstGeom prst="roundRect">
            <a:avLst>
              <a:gd name="adj" fmla="val 20000"/>
            </a:avLst>
          </a:prstGeom>
          <a:solidFill>
            <a:srgbClr val="B76E49"/>
          </a:solidFill>
          <a:ln w="12700">
            <a:solidFill>
              <a:srgbClr val="B76E4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96128" y="4398264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15 min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7571232" y="1645920"/>
            <a:ext cx="2148840" cy="2971800"/>
          </a:xfrm>
          <a:prstGeom prst="roundRect">
            <a:avLst>
              <a:gd name="adj" fmla="val 3404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0" y="1810512"/>
            <a:ext cx="1746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Töölehed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772400" y="2212848"/>
            <a:ext cx="1746504" cy="22585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30 min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kuidas teen kaalutletud valiku?</a:t>
            </a:r>
            <a:endParaRPr lang="en-US" sz="1070" dirty="0"/>
          </a:p>
        </p:txBody>
      </p:sp>
      <p:sp>
        <p:nvSpPr>
          <p:cNvPr id="22" name="Shape 20"/>
          <p:cNvSpPr/>
          <p:nvPr/>
        </p:nvSpPr>
        <p:spPr>
          <a:xfrm>
            <a:off x="7808976" y="4315968"/>
            <a:ext cx="1645920" cy="365760"/>
          </a:xfrm>
          <a:prstGeom prst="roundRect">
            <a:avLst>
              <a:gd name="adj" fmla="val 20000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00416" y="4398264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30 min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9875520" y="1645920"/>
            <a:ext cx="2148840" cy="2971800"/>
          </a:xfrm>
          <a:prstGeom prst="roundRect">
            <a:avLst>
              <a:gd name="adj" fmla="val 3404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076688" y="1810512"/>
            <a:ext cx="1746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Refleksioon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0076688" y="2212848"/>
            <a:ext cx="1746504" cy="22585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15 min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mida võtan praktikasse?</a:t>
            </a:r>
            <a:endParaRPr lang="en-US" sz="1070" dirty="0"/>
          </a:p>
        </p:txBody>
      </p:sp>
      <p:sp>
        <p:nvSpPr>
          <p:cNvPr id="27" name="Shape 25"/>
          <p:cNvSpPr/>
          <p:nvPr/>
        </p:nvSpPr>
        <p:spPr>
          <a:xfrm>
            <a:off x="10113264" y="4315968"/>
            <a:ext cx="1645920" cy="365760"/>
          </a:xfrm>
          <a:prstGeom prst="roundRect">
            <a:avLst>
              <a:gd name="adj" fmla="val 20000"/>
            </a:avLst>
          </a:prstGeom>
          <a:solidFill>
            <a:srgbClr val="B76E49"/>
          </a:solidFill>
          <a:ln w="12700">
            <a:solidFill>
              <a:srgbClr val="B76E4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204704" y="4398264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15 min</a:t>
            </a:r>
            <a:endParaRPr lang="en-US" sz="8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Miks see teema on oluline?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Ametialane kindlus aitab eraldada täiskasvanute müra lapse huvist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3246120" cy="3063240"/>
          </a:xfrm>
          <a:prstGeom prst="roundRect">
            <a:avLst>
              <a:gd name="adj" fmla="val 2388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4128" y="1810512"/>
            <a:ext cx="2843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Müra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24128" y="2212848"/>
            <a:ext cx="2843784" cy="23500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täiskasvanute konfliktid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emotsionaalne laetus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ajadefitsiit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hirm eksida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480560" y="1645920"/>
            <a:ext cx="3246120" cy="3063240"/>
          </a:xfrm>
          <a:prstGeom prst="roundRect">
            <a:avLst>
              <a:gd name="adj" fmla="val 2388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81728" y="1810512"/>
            <a:ext cx="2843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Filter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81728" y="2212848"/>
            <a:ext cx="2843784" cy="23500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professionaalne roll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faktid ja õiguslik raam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väärtused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lapse parim huvi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8138160" y="1645920"/>
            <a:ext cx="3246120" cy="3063240"/>
          </a:xfrm>
          <a:prstGeom prst="roundRect">
            <a:avLst>
              <a:gd name="adj" fmla="val 2388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39328" y="1810512"/>
            <a:ext cx="2843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Selgus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39328" y="2212848"/>
            <a:ext cx="2843784" cy="23500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rahulikum otsustamine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argumenteeritud kaalumine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teadlik tegevus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vastutuse võtmine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Suur eksiarvamus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Müüt, mis paneb spetsialistile liiga suure vastutuse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097280" y="1508760"/>
            <a:ext cx="10012680" cy="1325880"/>
          </a:xfrm>
          <a:prstGeom prst="roundRect">
            <a:avLst>
              <a:gd name="adj" fmla="val 6897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17320" y="1874520"/>
            <a:ext cx="9372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</a:rPr>
              <a:t>„Hea lastekaitsja lahendab probleemi.“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143000" y="340156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76E49"/>
                </a:solidFill>
              </a:rPr>
              <a:t>Tegelikult: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097280" y="3822192"/>
            <a:ext cx="10012680" cy="1261872"/>
          </a:xfrm>
          <a:prstGeom prst="roundRect">
            <a:avLst>
              <a:gd name="adj" fmla="val 7246"/>
            </a:avLst>
          </a:prstGeom>
          <a:solidFill>
            <a:srgbClr val="E8F0E5"/>
          </a:solidFill>
          <a:ln w="12700">
            <a:solidFill>
              <a:srgbClr val="C7D8C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17320" y="4096512"/>
            <a:ext cx="9372600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2D4D"/>
                </a:solidFill>
              </a:rPr>
              <a:t>Hea lastekaitsja teeb kaalutletud otsuseid lapse huvist lähtudes, isegi siis, kui probleem täielikult ei lahene.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34440" y="5596128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6F6A63"/>
                </a:solidFill>
              </a:rPr>
              <a:t>Fookus: ma ei kontrolli kõigi käitumist, kuid kontrollin oma professionaalset protsessi.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Küsimus õppijatele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Arutelu, mis aitab müüti ise läbi mõelda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14400" y="1417320"/>
            <a:ext cx="10332720" cy="1920240"/>
          </a:xfrm>
          <a:prstGeom prst="roundRect">
            <a:avLst>
              <a:gd name="adj" fmla="val 5714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25880" y="1828800"/>
            <a:ext cx="950976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B2D4D"/>
                </a:solidFill>
              </a:rPr>
              <a:t>„Kas Sinu töö eesmärk on päästa pere või teha lapse huvist lähtudes professionaalne otsus?“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914400" y="3840480"/>
            <a:ext cx="3154680" cy="1417320"/>
          </a:xfrm>
          <a:prstGeom prst="roundRect">
            <a:avLst>
              <a:gd name="adj" fmla="val 5161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5568" y="4005072"/>
            <a:ext cx="2752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Individuaalselt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15568" y="4407408"/>
            <a:ext cx="275234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Mõtle 1 minut: kumb väide tekitab Sinus rohkem pinget?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4343400" y="3840480"/>
            <a:ext cx="3154680" cy="1417320"/>
          </a:xfrm>
          <a:prstGeom prst="roundRect">
            <a:avLst>
              <a:gd name="adj" fmla="val 5161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44568" y="4005072"/>
            <a:ext cx="2752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Paaris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44568" y="4407408"/>
            <a:ext cx="275234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Jaga 2 minutit: kus lõpeb minu vastutus ja algab teise osapoole vastutus?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7772400" y="3840480"/>
            <a:ext cx="3154680" cy="1417320"/>
          </a:xfrm>
          <a:prstGeom prst="roundRect">
            <a:avLst>
              <a:gd name="adj" fmla="val 5161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73568" y="4005072"/>
            <a:ext cx="2752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Ühiselt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973568" y="4407408"/>
            <a:ext cx="275234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Sõnastame: mida saan mina professionaalselt kontrollida?</a:t>
            </a:r>
            <a:endParaRPr lang="en-US" sz="1070" dirty="0"/>
          </a:p>
        </p:txBody>
      </p:sp>
      <p:sp>
        <p:nvSpPr>
          <p:cNvPr id="15" name="Shape 13"/>
          <p:cNvSpPr/>
          <p:nvPr/>
        </p:nvSpPr>
        <p:spPr>
          <a:xfrm>
            <a:off x="4526280" y="5705856"/>
            <a:ext cx="3154680" cy="365760"/>
          </a:xfrm>
          <a:prstGeom prst="roundRect">
            <a:avLst>
              <a:gd name="adj" fmla="val 20000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17720" y="5788152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ARUTELU · 6–8 min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Tunni algus: pehme maandumine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10 minutit · aktualiseerimine ja häälestamine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60020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78408" y="176479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Minu juhis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78408" y="2167128"/>
            <a:ext cx="2980944" cy="2578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Täna ei otsi me “õiget vastust”, vaid selgemat mõtlemist keerulises olukorras.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434840" y="160020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6008" y="176479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Küsimused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36008" y="2167128"/>
            <a:ext cx="2980944" cy="2578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olukorras pannakse professionaalne kindlus proovile?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mõjutab otsustamist surve all?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8092440" y="160020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76479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Õppimise mõte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93608" y="2167128"/>
            <a:ext cx="2980944" cy="2578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Alustame õppija kogemusest ja seome uue teadmise päris tööga.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Mis on ametialane enesekindlus?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20 minutit · miniloeng koos aruteluga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474720" cy="3520440"/>
          </a:xfrm>
          <a:prstGeom prst="roundRect">
            <a:avLst>
              <a:gd name="adj" fmla="val 2105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581912"/>
            <a:ext cx="3072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See EI ole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86968" y="1984248"/>
            <a:ext cx="3072384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kõva hääl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kõiketeadmine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vastasseisu võitmine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emotsiooni peitmine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343400" y="1417320"/>
            <a:ext cx="3474720" cy="3520440"/>
          </a:xfrm>
          <a:prstGeom prst="roundRect">
            <a:avLst>
              <a:gd name="adj" fmla="val 2105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44568" y="1581912"/>
            <a:ext cx="3072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See 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44568" y="1984248"/>
            <a:ext cx="3072384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rolliteadlikkus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faktidele toetumine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väärtuste hoidmine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lapse huvi keskmes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8001000" y="1417320"/>
            <a:ext cx="3474720" cy="3520440"/>
          </a:xfrm>
          <a:prstGeom prst="roundRect">
            <a:avLst>
              <a:gd name="adj" fmla="val 2105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2168" y="1581912"/>
            <a:ext cx="3072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Aruteluks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02168" y="1984248"/>
            <a:ext cx="3072384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aitab pinge all rolli juurde jääda?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viib rollist välja?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4526280" y="5349240"/>
            <a:ext cx="3154680" cy="365760"/>
          </a:xfrm>
          <a:prstGeom prst="roundRect">
            <a:avLst>
              <a:gd name="adj" fmla="val 20000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17720" y="5431536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ARUTELU · 5 min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Surve all otsustamine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Lisa Feldman Barrett · eneseregulatsioon ja aju ennustused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2926080" cy="3566160"/>
          </a:xfrm>
          <a:prstGeom prst="roundRect">
            <a:avLst>
              <a:gd name="adj" fmla="val 2500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4128" y="1627632"/>
            <a:ext cx="2523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Sisendsignaalid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24128" y="2029968"/>
            <a:ext cx="2523744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keha signaalid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varasem kogemus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kontekst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572000" y="1463040"/>
            <a:ext cx="2926080" cy="3566160"/>
          </a:xfrm>
          <a:prstGeom prst="roundRect">
            <a:avLst>
              <a:gd name="adj" fmla="val 2500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73168" y="1627632"/>
            <a:ext cx="2523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Aju ennustus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773168" y="2029968"/>
            <a:ext cx="2523744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surve all võib aju tõlgendada ebakindlust ohuna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8321040" y="1463040"/>
            <a:ext cx="2926080" cy="3566160"/>
          </a:xfrm>
          <a:prstGeom prst="roundRect">
            <a:avLst>
              <a:gd name="adj" fmla="val 2500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22208" y="1627632"/>
            <a:ext cx="2523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Tööriist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22208" y="2029968"/>
            <a:ext cx="2523744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Nimeta kogemus: “See on ebakindlus, mitte oht.”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Väärtused kui otsustamise kompass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15 minutit · individuaalne mõtlemine ja paarisarutelu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14400" y="1554480"/>
            <a:ext cx="4754880" cy="3474720"/>
          </a:xfrm>
          <a:prstGeom prst="roundRect">
            <a:avLst>
              <a:gd name="adj" fmla="val 2105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1719072"/>
            <a:ext cx="4352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Individuaalne küsimus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15568" y="2121408"/>
            <a:ext cx="435254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Millised kolm väärtust aitavad mul keerulises olukorras mitte kalduda täiskasvanute konflikti sisse?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6492240" y="1554480"/>
            <a:ext cx="4754880" cy="3474720"/>
          </a:xfrm>
          <a:prstGeom prst="roundRect">
            <a:avLst>
              <a:gd name="adj" fmla="val 2105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93408" y="1719072"/>
            <a:ext cx="4352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Paarisarutelu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93408" y="2121408"/>
            <a:ext cx="435254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Jaga ühte väärtust, mis aitab lapse huvi fookuses hoida. Kuula ilma hindamata.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2011680" y="5358384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03120" y="5440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MÕTLEMINE · 5 min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7680960" y="5358384"/>
            <a:ext cx="1920240" cy="365760"/>
          </a:xfrm>
          <a:prstGeom prst="roundRect">
            <a:avLst>
              <a:gd name="adj" fmla="val 20000"/>
            </a:avLst>
          </a:prstGeom>
          <a:solidFill>
            <a:srgbClr val="B76E49"/>
          </a:solidFill>
          <a:ln w="12700">
            <a:solidFill>
              <a:srgbClr val="B76E4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0" y="544068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PAARIS · 7 min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Tööleht 1: „Töö enne tööd“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Kognitiivne ettevalmistus enne olulist vestlust või menetlust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225296"/>
            <a:ext cx="3840480" cy="365760"/>
          </a:xfrm>
          <a:prstGeom prst="roundRect">
            <a:avLst>
              <a:gd name="adj" fmla="val 20000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30759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TÖÖLEHT · 5 min · individuaalne täitmine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7772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784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1. Tulemus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784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Millist tulemust laps vajab?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35204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216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2. Miks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7216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tegelik “miks”?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62636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648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3. Algusfraas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648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Kuidas vestlust alustan?</a:t>
            </a:r>
            <a:endParaRPr lang="en-US" sz="1070" dirty="0"/>
          </a:p>
        </p:txBody>
      </p:sp>
      <p:sp>
        <p:nvSpPr>
          <p:cNvPr id="15" name="Shape 13"/>
          <p:cNvSpPr/>
          <p:nvPr/>
        </p:nvSpPr>
        <p:spPr>
          <a:xfrm>
            <a:off x="90068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080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4. Ankur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2080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aitab tasakaalu hoida?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68680" y="55321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D4D"/>
                </a:solidFill>
              </a:rPr>
              <a:t>Juhis: vali üks päris või hüpoteetiline olukord. Kirjuta lühidalt, mitte täiuslikult.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Jagamine pärast töölehte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10 minutit · paaris ja lühike ühine kokkuvõte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78408" y="181051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Paaris 6 min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78408" y="2212848"/>
            <a:ext cx="2980944" cy="2578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Jaga ainult seda, mida soovid. Küsi: mis aitab Sul selles olukorras rahulikuks jääda?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434840" y="164592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6008" y="181051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Ühiselt 4 min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36008" y="2212848"/>
            <a:ext cx="2980944" cy="2578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kordus? Mis aitas fookust hoida? Milline algusfraas tundus kasutatav?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8092440" y="164592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81051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Koolitaja fookus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93608" y="2212848"/>
            <a:ext cx="2980944" cy="2578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Tõsta esile rolliselgus, lapse huvi ja ettevalmistatud mõttemuster.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Autorlus: kõrvaltvaataja või autor?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Mark L. Savickas · professionaalse rolli hoidmine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14400" y="1600200"/>
            <a:ext cx="4754880" cy="3566160"/>
          </a:xfrm>
          <a:prstGeom prst="roundRect">
            <a:avLst>
              <a:gd name="adj" fmla="val 2051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1764792"/>
            <a:ext cx="4352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Reaktiivne kõrvaltvaataja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15568" y="2167128"/>
            <a:ext cx="4352544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reageerib mürale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laseb emotsioonil tempot määrata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otsib kiiret leevendust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jääb kaitsepositsiooni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6492240" y="1600200"/>
            <a:ext cx="4754880" cy="3566160"/>
          </a:xfrm>
          <a:prstGeom prst="roundRect">
            <a:avLst>
              <a:gd name="adj" fmla="val 2051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93408" y="1764792"/>
            <a:ext cx="4352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Proaktiivne autor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93408" y="2167128"/>
            <a:ext cx="4352544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määrab fookuse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toetub faktidele ja mandaadile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kaalub lapse huvi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põhjendab otsust rahulikult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Tööleht 2: „Autorlus ja kaalutletus“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Faktidest argumenteeritud otsuseni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225296"/>
            <a:ext cx="3840480" cy="365760"/>
          </a:xfrm>
          <a:prstGeom prst="roundRect">
            <a:avLst>
              <a:gd name="adj" fmla="val 20000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30759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TÖÖLEHT · 5 min · individuaalne täitmine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7772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784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1. Ressurss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784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Millist omadust vajan?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35204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216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2. Kaalumine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7216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Milline fakt kaalub müra üle?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62636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648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3. Mandaat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648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annab õiguse kindel olla?</a:t>
            </a:r>
            <a:endParaRPr lang="en-US" sz="1070" dirty="0"/>
          </a:p>
        </p:txBody>
      </p:sp>
      <p:sp>
        <p:nvSpPr>
          <p:cNvPr id="15" name="Shape 13"/>
          <p:cNvSpPr/>
          <p:nvPr/>
        </p:nvSpPr>
        <p:spPr>
          <a:xfrm>
            <a:off x="9006840" y="187452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08008" y="2039112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4. Pealkiri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208008" y="2441448"/>
            <a:ext cx="215798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peatüki ma kirjutan?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68680" y="55321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D4D"/>
                </a:solidFill>
              </a:rPr>
              <a:t>Juhis: ära kirjuta pikka lugu. Kirjuta otsuse tuum: fakt + roll + lapse huvi + põhjendus.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Kaalutletud seisukoha mudel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Üks lause, mis hoiab rolli ja fookust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14400" y="1600200"/>
            <a:ext cx="2286000" cy="2834640"/>
          </a:xfrm>
          <a:prstGeom prst="roundRect">
            <a:avLst>
              <a:gd name="adj" fmla="val 3200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1764792"/>
            <a:ext cx="1883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FAKT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15568" y="2167128"/>
            <a:ext cx="1883664" cy="2121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Mida ma tean?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3474720" y="1600200"/>
            <a:ext cx="2286000" cy="2834640"/>
          </a:xfrm>
          <a:prstGeom prst="roundRect">
            <a:avLst>
              <a:gd name="adj" fmla="val 3200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75888" y="1764792"/>
            <a:ext cx="1883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ROLL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75888" y="2167128"/>
            <a:ext cx="1883664" cy="2121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minu ülesanne?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6035040" y="1600200"/>
            <a:ext cx="2286000" cy="2834640"/>
          </a:xfrm>
          <a:prstGeom prst="roundRect">
            <a:avLst>
              <a:gd name="adj" fmla="val 3200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36208" y="1764792"/>
            <a:ext cx="1883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LAPSE HUVI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236208" y="2167128"/>
            <a:ext cx="1883664" cy="2121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lapsele vajalik?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8595360" y="1600200"/>
            <a:ext cx="2286000" cy="2834640"/>
          </a:xfrm>
          <a:prstGeom prst="roundRect">
            <a:avLst>
              <a:gd name="adj" fmla="val 3200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796528" y="1764792"/>
            <a:ext cx="1883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PÕHJENDUS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796528" y="2167128"/>
            <a:ext cx="1883664" cy="2121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Kuidas ma selgitan?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960120" y="5074920"/>
            <a:ext cx="102412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D4D"/>
                </a:solidFill>
              </a:rPr>
              <a:t>„Arvestades [fakti], minu roll on [roll] ning lapse huvi toetab [valik], sest [põhjendus].“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Pisike paus enesehoidu: ankur surve all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2 minutit · enne jagamist või pingelist arutelu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68680" y="1508760"/>
            <a:ext cx="3291840" cy="3337560"/>
          </a:xfrm>
          <a:prstGeom prst="roundRect">
            <a:avLst>
              <a:gd name="adj" fmla="val 2222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9848" y="1673352"/>
            <a:ext cx="2889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1. Märkan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69848" y="2075688"/>
            <a:ext cx="2889504" cy="2624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signaali keha annab?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Kas hingamine, tempo või pinge muutus?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434840" y="1508760"/>
            <a:ext cx="3291840" cy="3337560"/>
          </a:xfrm>
          <a:prstGeom prst="roundRect">
            <a:avLst>
              <a:gd name="adj" fmla="val 2222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6008" y="1673352"/>
            <a:ext cx="2889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2. Nimetan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36008" y="2075688"/>
            <a:ext cx="2889504" cy="2624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See on ebakindlus.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See on kiirustamise surve.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See ei ole oht.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8001000" y="1508760"/>
            <a:ext cx="3291840" cy="3337560"/>
          </a:xfrm>
          <a:prstGeom prst="roundRect">
            <a:avLst>
              <a:gd name="adj" fmla="val 2222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2168" y="1673352"/>
            <a:ext cx="2889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3. Valin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02168" y="2075688"/>
            <a:ext cx="2889504" cy="2624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lapse huvi?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minu roll?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Mis on järgmine rahulik samm?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4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Kokkuvõte ja isiklik rakendussamm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B76E49"/>
                </a:solidFill>
              </a:rPr>
              <a:t>15 minutit · refleksioon, mitte kohustuslik kodutöö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3520440" cy="3246120"/>
          </a:xfrm>
          <a:prstGeom prst="roundRect">
            <a:avLst>
              <a:gd name="adj" fmla="val 2254"/>
            </a:avLst>
          </a:prstGeom>
          <a:solidFill>
            <a:srgbClr val="FBFAF7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1719072"/>
            <a:ext cx="3118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Mida võtan kaasa?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32688" y="2121408"/>
            <a:ext cx="311810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Üks taipamine, mis aitab surve all oma rolli hoida.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4343400" y="1554480"/>
            <a:ext cx="3520440" cy="3246120"/>
          </a:xfrm>
          <a:prstGeom prst="roundRect">
            <a:avLst>
              <a:gd name="adj" fmla="val 2254"/>
            </a:avLst>
          </a:prstGeom>
          <a:solidFill>
            <a:srgbClr val="E8F0E5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44568" y="1719072"/>
            <a:ext cx="3118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Mida harjutan?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44568" y="2121408"/>
            <a:ext cx="311810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Üks väike vabatahtlik samm, mida saan päriselt proovida.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7955280" y="1554480"/>
            <a:ext cx="3520440" cy="3246120"/>
          </a:xfrm>
          <a:prstGeom prst="roundRect">
            <a:avLst>
              <a:gd name="adj" fmla="val 2254"/>
            </a:avLst>
          </a:prstGeom>
          <a:solidFill>
            <a:srgbClr val="F4EAE0"/>
          </a:solidFill>
          <a:ln w="12700">
            <a:solidFill>
              <a:srgbClr val="E0D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56448" y="1719072"/>
            <a:ext cx="3118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2D4D"/>
                </a:solidFill>
              </a:rPr>
              <a:t>Mida vajan veel?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56448" y="2121408"/>
            <a:ext cx="3118104" cy="2532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2F3437"/>
                </a:solidFill>
              </a:rPr>
              <a:t>Üks küsimus või teema, mille juurde võiks järgmises koolituses tulla.</a:t>
            </a:r>
            <a:endParaRPr lang="en-US" sz="1070" dirty="0"/>
          </a:p>
        </p:txBody>
      </p:sp>
      <p:sp>
        <p:nvSpPr>
          <p:cNvPr id="13" name="Text 11"/>
          <p:cNvSpPr/>
          <p:nvPr/>
        </p:nvSpPr>
        <p:spPr>
          <a:xfrm>
            <a:off x="868680" y="5394960"/>
            <a:ext cx="1051560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D4D"/>
                </a:solidFill>
              </a:rPr>
              <a:t>Juhis: kirjuta endale, mitte hindamiseks. Soovi korral jaga ühte mõtet ühises ringis.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141732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0B2D4D"/>
                </a:solidFill>
              </a:rPr>
              <a:t>Aitäh!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1874520" y="2514600"/>
            <a:ext cx="85039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F3437"/>
                </a:solidFill>
              </a:rPr>
              <a:t>Aitäh, et panustad laste ja perede heaolusse ning hoiad keerulistes olukordades fookust lapsel.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3977640" y="3886200"/>
            <a:ext cx="4251960" cy="694944"/>
          </a:xfrm>
          <a:prstGeom prst="roundRect">
            <a:avLst>
              <a:gd name="adj" fmla="val 10526"/>
            </a:avLst>
          </a:prstGeom>
          <a:solidFill>
            <a:srgbClr val="0B2D4D"/>
          </a:solidFill>
          <a:ln w="12700">
            <a:solidFill>
              <a:srgbClr val="0B2D4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0" y="408736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Palun täida tagasiside / edasiside vorm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F6A6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OÜ Vibecoding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Ametialane enesekindlus ehk JULGEN olla KINDEL</dc:title>
  <dc:subject>JULGEN olla KINDEL - tunnikavaga kooskõlas slaidid</dc:subject>
  <dc:creator>Anneliis Rohtsalu</dc:creator>
  <cp:lastModifiedBy>Anneliis Rohtsalu</cp:lastModifiedBy>
  <cp:revision>2</cp:revision>
  <dcterms:created xsi:type="dcterms:W3CDTF">2026-07-29T12:01:25Z</dcterms:created>
  <dcterms:modified xsi:type="dcterms:W3CDTF">2026-07-29T13:20:28Z</dcterms:modified>
</cp:coreProperties>
</file>